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Hagrid Heavy" panose="020B0604020202020204" charset="0"/>
      <p:regular r:id="rId19"/>
    </p:embeddedFont>
    <p:embeddedFont>
      <p:font typeface="Libre Franklin" panose="020B0604020202020204" charset="-18"/>
      <p:regular r:id="rId20"/>
    </p:embeddedFont>
    <p:embeddedFont>
      <p:font typeface="Libre Franklin Bold" panose="020B0604020202020204" charset="-18"/>
      <p:regular r:id="rId21"/>
    </p:embeddedFont>
    <p:embeddedFont>
      <p:font typeface="Libre Franklin Heavy" panose="020B0604020202020204" charset="-18"/>
      <p:regular r:id="rId22"/>
    </p:embeddedFont>
    <p:embeddedFont>
      <p:font typeface="Poppins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32859" y="-5024005"/>
            <a:ext cx="11593657" cy="1159365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69258" y="5354364"/>
            <a:ext cx="10517779" cy="2313647"/>
            <a:chOff x="0" y="0"/>
            <a:chExt cx="2770115" cy="6093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0115" cy="609356"/>
            </a:xfrm>
            <a:custGeom>
              <a:avLst/>
              <a:gdLst/>
              <a:ahLst/>
              <a:cxnLst/>
              <a:rect l="l" t="t" r="r" b="b"/>
              <a:pathLst>
                <a:path w="2770115" h="609356">
                  <a:moveTo>
                    <a:pt x="0" y="0"/>
                  </a:moveTo>
                  <a:lnTo>
                    <a:pt x="2770115" y="0"/>
                  </a:lnTo>
                  <a:lnTo>
                    <a:pt x="2770115" y="609356"/>
                  </a:lnTo>
                  <a:lnTo>
                    <a:pt x="0" y="609356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70115" cy="656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132859" y="8270305"/>
            <a:ext cx="1956941" cy="1956941"/>
          </a:xfrm>
          <a:custGeom>
            <a:avLst/>
            <a:gdLst/>
            <a:ahLst/>
            <a:cxnLst/>
            <a:rect l="l" t="t" r="r" b="b"/>
            <a:pathLst>
              <a:path w="1956941" h="1956941">
                <a:moveTo>
                  <a:pt x="0" y="0"/>
                </a:moveTo>
                <a:lnTo>
                  <a:pt x="1956941" y="0"/>
                </a:lnTo>
                <a:lnTo>
                  <a:pt x="1956941" y="1956940"/>
                </a:lnTo>
                <a:lnTo>
                  <a:pt x="0" y="1956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51217" y="8330059"/>
            <a:ext cx="1956941" cy="1956941"/>
          </a:xfrm>
          <a:custGeom>
            <a:avLst/>
            <a:gdLst/>
            <a:ahLst/>
            <a:cxnLst/>
            <a:rect l="l" t="t" r="r" b="b"/>
            <a:pathLst>
              <a:path w="1956941" h="1956941">
                <a:moveTo>
                  <a:pt x="0" y="0"/>
                </a:moveTo>
                <a:lnTo>
                  <a:pt x="1956941" y="0"/>
                </a:lnTo>
                <a:lnTo>
                  <a:pt x="1956941" y="1956941"/>
                </a:lnTo>
                <a:lnTo>
                  <a:pt x="0" y="1956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33518" y="8270305"/>
            <a:ext cx="2016695" cy="2016695"/>
          </a:xfrm>
          <a:custGeom>
            <a:avLst/>
            <a:gdLst/>
            <a:ahLst/>
            <a:cxnLst/>
            <a:rect l="l" t="t" r="r" b="b"/>
            <a:pathLst>
              <a:path w="2016695" h="2016695">
                <a:moveTo>
                  <a:pt x="0" y="0"/>
                </a:moveTo>
                <a:lnTo>
                  <a:pt x="2016695" y="0"/>
                </a:lnTo>
                <a:lnTo>
                  <a:pt x="2016695" y="2016695"/>
                </a:lnTo>
                <a:lnTo>
                  <a:pt x="0" y="20166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72338" y="530915"/>
            <a:ext cx="10714700" cy="378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9"/>
              </a:lnSpc>
            </a:pPr>
            <a:r>
              <a:rPr lang="en-US" sz="9789" dirty="0">
                <a:solidFill>
                  <a:srgbClr val="FFFFFF"/>
                </a:solidFill>
                <a:latin typeface="Libre Franklin"/>
              </a:rPr>
              <a:t>STANDARDY OCHRONY MAŁOLETNICH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40294" y="5961912"/>
            <a:ext cx="10175708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dirty="0">
                <a:solidFill>
                  <a:srgbClr val="FFEEEE"/>
                </a:solidFill>
                <a:latin typeface="Glacial Indifference Bold"/>
              </a:rPr>
              <a:t>w Zespole Szkół i Placówek z Oddziałami Mistrzostwa Sportowego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6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2088" y="4134999"/>
            <a:ext cx="7285469" cy="4826872"/>
            <a:chOff x="0" y="0"/>
            <a:chExt cx="1918807" cy="1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8807" cy="1271275"/>
            </a:xfrm>
            <a:custGeom>
              <a:avLst/>
              <a:gdLst/>
              <a:ahLst/>
              <a:cxnLst/>
              <a:rect l="l" t="t" r="r" b="b"/>
              <a:pathLst>
                <a:path w="1918807" h="1271275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224518"/>
                  </a:lnTo>
                  <a:cubicBezTo>
                    <a:pt x="1918807" y="1236919"/>
                    <a:pt x="1913881" y="1248812"/>
                    <a:pt x="1905112" y="1257580"/>
                  </a:cubicBezTo>
                  <a:cubicBezTo>
                    <a:pt x="1896343" y="1266349"/>
                    <a:pt x="1884451" y="1271275"/>
                    <a:pt x="1872050" y="1271275"/>
                  </a:cubicBezTo>
                  <a:lnTo>
                    <a:pt x="46757" y="1271275"/>
                  </a:lnTo>
                  <a:cubicBezTo>
                    <a:pt x="34356" y="1271275"/>
                    <a:pt x="22463" y="1266349"/>
                    <a:pt x="13695" y="1257580"/>
                  </a:cubicBezTo>
                  <a:cubicBezTo>
                    <a:pt x="4926" y="1248812"/>
                    <a:pt x="0" y="1236919"/>
                    <a:pt x="0" y="1224518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18807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05483" y="3221637"/>
            <a:ext cx="5118678" cy="1582163"/>
            <a:chOff x="0" y="0"/>
            <a:chExt cx="1348129" cy="4167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8129" cy="416701"/>
            </a:xfrm>
            <a:custGeom>
              <a:avLst/>
              <a:gdLst/>
              <a:ahLst/>
              <a:cxnLst/>
              <a:rect l="l" t="t" r="r" b="b"/>
              <a:pathLst>
                <a:path w="1348129" h="416701">
                  <a:moveTo>
                    <a:pt x="66549" y="0"/>
                  </a:moveTo>
                  <a:lnTo>
                    <a:pt x="1281580" y="0"/>
                  </a:lnTo>
                  <a:cubicBezTo>
                    <a:pt x="1318334" y="0"/>
                    <a:pt x="1348129" y="29795"/>
                    <a:pt x="1348129" y="66549"/>
                  </a:cubicBezTo>
                  <a:lnTo>
                    <a:pt x="1348129" y="350152"/>
                  </a:lnTo>
                  <a:cubicBezTo>
                    <a:pt x="1348129" y="367802"/>
                    <a:pt x="1341118" y="384729"/>
                    <a:pt x="1328637" y="397210"/>
                  </a:cubicBezTo>
                  <a:cubicBezTo>
                    <a:pt x="1316157" y="409690"/>
                    <a:pt x="1299230" y="416701"/>
                    <a:pt x="1281580" y="416701"/>
                  </a:cubicBezTo>
                  <a:lnTo>
                    <a:pt x="66549" y="416701"/>
                  </a:lnTo>
                  <a:cubicBezTo>
                    <a:pt x="48899" y="416701"/>
                    <a:pt x="31972" y="409690"/>
                    <a:pt x="19492" y="397210"/>
                  </a:cubicBezTo>
                  <a:cubicBezTo>
                    <a:pt x="7011" y="384729"/>
                    <a:pt x="0" y="367802"/>
                    <a:pt x="0" y="350152"/>
                  </a:cubicBezTo>
                  <a:lnTo>
                    <a:pt x="0" y="66549"/>
                  </a:lnTo>
                  <a:cubicBezTo>
                    <a:pt x="0" y="29795"/>
                    <a:pt x="29795" y="0"/>
                    <a:pt x="66549" y="0"/>
                  </a:cubicBezTo>
                  <a:close/>
                </a:path>
              </a:pathLst>
            </a:custGeom>
            <a:solidFill>
              <a:srgbClr val="9B2F2F"/>
            </a:solidFill>
            <a:ln w="38100" cap="rnd">
              <a:solidFill>
                <a:srgbClr val="FFEEEE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48129" cy="4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47482" y="3464753"/>
            <a:ext cx="4834681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Libre Franklin Bold"/>
              </a:rPr>
              <a:t>8</a:t>
            </a:r>
          </a:p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Libre Franklin Bold"/>
              </a:rPr>
              <a:t>EDUKACJA PERSONELU I OSOBY ODPOWIEDZIALNE ZA TEN PROCES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93668" y="4134999"/>
            <a:ext cx="7285469" cy="4826872"/>
            <a:chOff x="0" y="0"/>
            <a:chExt cx="1918807" cy="12712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8807" cy="1271275"/>
            </a:xfrm>
            <a:custGeom>
              <a:avLst/>
              <a:gdLst/>
              <a:ahLst/>
              <a:cxnLst/>
              <a:rect l="l" t="t" r="r" b="b"/>
              <a:pathLst>
                <a:path w="1918807" h="1271275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224518"/>
                  </a:lnTo>
                  <a:cubicBezTo>
                    <a:pt x="1918807" y="1236919"/>
                    <a:pt x="1913881" y="1248812"/>
                    <a:pt x="1905112" y="1257580"/>
                  </a:cubicBezTo>
                  <a:cubicBezTo>
                    <a:pt x="1896343" y="1266349"/>
                    <a:pt x="1884451" y="1271275"/>
                    <a:pt x="1872050" y="1271275"/>
                  </a:cubicBezTo>
                  <a:lnTo>
                    <a:pt x="46757" y="1271275"/>
                  </a:lnTo>
                  <a:cubicBezTo>
                    <a:pt x="34356" y="1271275"/>
                    <a:pt x="22463" y="1266349"/>
                    <a:pt x="13695" y="1257580"/>
                  </a:cubicBezTo>
                  <a:cubicBezTo>
                    <a:pt x="4926" y="1248812"/>
                    <a:pt x="0" y="1236919"/>
                    <a:pt x="0" y="1224518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18807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77064" y="3221637"/>
            <a:ext cx="5118678" cy="1582163"/>
            <a:chOff x="0" y="0"/>
            <a:chExt cx="1348129" cy="4167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8129" cy="416701"/>
            </a:xfrm>
            <a:custGeom>
              <a:avLst/>
              <a:gdLst/>
              <a:ahLst/>
              <a:cxnLst/>
              <a:rect l="l" t="t" r="r" b="b"/>
              <a:pathLst>
                <a:path w="1348129" h="416701">
                  <a:moveTo>
                    <a:pt x="66549" y="0"/>
                  </a:moveTo>
                  <a:lnTo>
                    <a:pt x="1281580" y="0"/>
                  </a:lnTo>
                  <a:cubicBezTo>
                    <a:pt x="1318334" y="0"/>
                    <a:pt x="1348129" y="29795"/>
                    <a:pt x="1348129" y="66549"/>
                  </a:cubicBezTo>
                  <a:lnTo>
                    <a:pt x="1348129" y="350152"/>
                  </a:lnTo>
                  <a:cubicBezTo>
                    <a:pt x="1348129" y="367802"/>
                    <a:pt x="1341118" y="384729"/>
                    <a:pt x="1328637" y="397210"/>
                  </a:cubicBezTo>
                  <a:cubicBezTo>
                    <a:pt x="1316157" y="409690"/>
                    <a:pt x="1299230" y="416701"/>
                    <a:pt x="1281580" y="416701"/>
                  </a:cubicBezTo>
                  <a:lnTo>
                    <a:pt x="66549" y="416701"/>
                  </a:lnTo>
                  <a:cubicBezTo>
                    <a:pt x="48899" y="416701"/>
                    <a:pt x="31972" y="409690"/>
                    <a:pt x="19492" y="397210"/>
                  </a:cubicBezTo>
                  <a:cubicBezTo>
                    <a:pt x="7011" y="384729"/>
                    <a:pt x="0" y="367802"/>
                    <a:pt x="0" y="350152"/>
                  </a:cubicBezTo>
                  <a:lnTo>
                    <a:pt x="0" y="66549"/>
                  </a:lnTo>
                  <a:cubicBezTo>
                    <a:pt x="0" y="29795"/>
                    <a:pt x="29795" y="0"/>
                    <a:pt x="66549" y="0"/>
                  </a:cubicBezTo>
                  <a:close/>
                </a:path>
              </a:pathLst>
            </a:custGeom>
            <a:solidFill>
              <a:srgbClr val="9B2F2F"/>
            </a:solidFill>
            <a:ln w="38100" cap="rnd">
              <a:solidFill>
                <a:srgbClr val="FFEEEE"/>
              </a:solidFill>
              <a:prstDash val="lgDash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348129" cy="4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19063" y="3464753"/>
            <a:ext cx="4834681" cy="126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Libre Franklin Bold"/>
              </a:rPr>
              <a:t>9</a:t>
            </a:r>
          </a:p>
          <a:p>
            <a:pPr algn="ctr">
              <a:lnSpc>
                <a:spcPts val="2499"/>
              </a:lnSpc>
            </a:pPr>
            <a:r>
              <a:rPr lang="en-US" sz="2499" dirty="0">
                <a:solidFill>
                  <a:srgbClr val="FFFFFF"/>
                </a:solidFill>
                <a:latin typeface="Libre Franklin Bold"/>
              </a:rPr>
              <a:t>INFORMOWANIE RODZICÓW I DZIECI O STANDARDACH</a:t>
            </a:r>
          </a:p>
          <a:p>
            <a:pPr algn="ctr">
              <a:lnSpc>
                <a:spcPts val="2499"/>
              </a:lnSpc>
            </a:pPr>
            <a:endParaRPr lang="en-US" sz="2499" dirty="0">
              <a:solidFill>
                <a:srgbClr val="FFFFFF"/>
              </a:solidFill>
              <a:latin typeface="Libre Franklin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586097" y="1171575"/>
            <a:ext cx="11115805" cy="180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dirty="0">
                <a:solidFill>
                  <a:srgbClr val="FFFFFF"/>
                </a:solidFill>
                <a:latin typeface="Libre Franklin Heavy"/>
              </a:rPr>
              <a:t>CO OBEJMUJĄ STANDARDY?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01025" y="4746650"/>
            <a:ext cx="6127595" cy="379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zakres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kompetencji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osoby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odpowiedzialnej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za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przygotowanie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personelu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placówki do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stosowania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standardów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,</a:t>
            </a:r>
          </a:p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zasady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przygotowania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personelu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do ich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stosowania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oraz</a:t>
            </a:r>
            <a:endParaRPr lang="en-US" sz="2708" dirty="0">
              <a:solidFill>
                <a:srgbClr val="251B15"/>
              </a:solidFill>
              <a:latin typeface="Glacial Indifference"/>
            </a:endParaRPr>
          </a:p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sposób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dokumentowania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tej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czynności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06019" y="5199616"/>
            <a:ext cx="6127595" cy="2369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zasady i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sposób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udostępniania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rodzicom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albo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opiekunom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prawnym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lub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faktycznym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małoletnim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standardów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do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zaznajomienia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się z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nimi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i ich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stosowania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7172" y="-442465"/>
            <a:ext cx="11593657" cy="1159365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2272" y="5812533"/>
            <a:ext cx="10265287" cy="1824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60"/>
              </a:lnSpc>
            </a:pPr>
            <a:r>
              <a:rPr lang="en-US" sz="13660" dirty="0">
                <a:solidFill>
                  <a:srgbClr val="FFFFFF"/>
                </a:solidFill>
                <a:latin typeface="Libre Franklin Heavy"/>
              </a:rPr>
              <a:t>ZA UWAGĘ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59614" y="3463565"/>
            <a:ext cx="11481214" cy="2285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26"/>
              </a:lnSpc>
            </a:pPr>
            <a:r>
              <a:rPr lang="en-US" sz="17126" dirty="0">
                <a:solidFill>
                  <a:srgbClr val="FFFFFF"/>
                </a:solidFill>
                <a:latin typeface="Libre Franklin Heavy"/>
              </a:rPr>
              <a:t>DZIĘKUJĘ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3814" y="-1572568"/>
            <a:ext cx="11328970" cy="12470337"/>
            <a:chOff x="0" y="0"/>
            <a:chExt cx="2983762" cy="3284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3762" cy="3284369"/>
            </a:xfrm>
            <a:custGeom>
              <a:avLst/>
              <a:gdLst/>
              <a:ahLst/>
              <a:cxnLst/>
              <a:rect l="l" t="t" r="r" b="b"/>
              <a:pathLst>
                <a:path w="2983762" h="3284369">
                  <a:moveTo>
                    <a:pt x="0" y="0"/>
                  </a:moveTo>
                  <a:lnTo>
                    <a:pt x="2983762" y="0"/>
                  </a:lnTo>
                  <a:lnTo>
                    <a:pt x="2983762" y="3284369"/>
                  </a:lnTo>
                  <a:lnTo>
                    <a:pt x="0" y="3284369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983762" cy="3331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90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248" y="2571390"/>
            <a:ext cx="10556908" cy="6336215"/>
            <a:chOff x="0" y="0"/>
            <a:chExt cx="2780420" cy="16687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0420" cy="1668798"/>
            </a:xfrm>
            <a:custGeom>
              <a:avLst/>
              <a:gdLst/>
              <a:ahLst/>
              <a:cxnLst/>
              <a:rect l="l" t="t" r="r" b="b"/>
              <a:pathLst>
                <a:path w="2780420" h="1668798">
                  <a:moveTo>
                    <a:pt x="11000" y="0"/>
                  </a:moveTo>
                  <a:lnTo>
                    <a:pt x="2769420" y="0"/>
                  </a:lnTo>
                  <a:cubicBezTo>
                    <a:pt x="2772337" y="0"/>
                    <a:pt x="2775135" y="1159"/>
                    <a:pt x="2777198" y="3222"/>
                  </a:cubicBezTo>
                  <a:cubicBezTo>
                    <a:pt x="2779261" y="5285"/>
                    <a:pt x="2780420" y="8083"/>
                    <a:pt x="2780420" y="11000"/>
                  </a:cubicBezTo>
                  <a:lnTo>
                    <a:pt x="2780420" y="1657797"/>
                  </a:lnTo>
                  <a:cubicBezTo>
                    <a:pt x="2780420" y="1660715"/>
                    <a:pt x="2779261" y="1663513"/>
                    <a:pt x="2777198" y="1665576"/>
                  </a:cubicBezTo>
                  <a:cubicBezTo>
                    <a:pt x="2775135" y="1667639"/>
                    <a:pt x="2772337" y="1668798"/>
                    <a:pt x="2769420" y="1668798"/>
                  </a:cubicBezTo>
                  <a:lnTo>
                    <a:pt x="11000" y="1668798"/>
                  </a:lnTo>
                  <a:cubicBezTo>
                    <a:pt x="8083" y="1668798"/>
                    <a:pt x="5285" y="1667639"/>
                    <a:pt x="3222" y="1665576"/>
                  </a:cubicBezTo>
                  <a:cubicBezTo>
                    <a:pt x="1159" y="1663513"/>
                    <a:pt x="0" y="1660715"/>
                    <a:pt x="0" y="1657797"/>
                  </a:cubicBezTo>
                  <a:lnTo>
                    <a:pt x="0" y="11000"/>
                  </a:lnTo>
                  <a:cubicBezTo>
                    <a:pt x="0" y="8083"/>
                    <a:pt x="1159" y="5285"/>
                    <a:pt x="3222" y="3222"/>
                  </a:cubicBezTo>
                  <a:cubicBezTo>
                    <a:pt x="5285" y="1159"/>
                    <a:pt x="8083" y="0"/>
                    <a:pt x="11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EEEE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780420" cy="1716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823718" y="2138035"/>
            <a:ext cx="7302676" cy="4903987"/>
          </a:xfrm>
          <a:custGeom>
            <a:avLst/>
            <a:gdLst/>
            <a:ahLst/>
            <a:cxnLst/>
            <a:rect l="l" t="t" r="r" b="b"/>
            <a:pathLst>
              <a:path w="7302676" h="4903987">
                <a:moveTo>
                  <a:pt x="0" y="0"/>
                </a:moveTo>
                <a:lnTo>
                  <a:pt x="7302676" y="0"/>
                </a:lnTo>
                <a:lnTo>
                  <a:pt x="7302676" y="4903987"/>
                </a:lnTo>
                <a:lnTo>
                  <a:pt x="0" y="49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38392" y="687606"/>
            <a:ext cx="4863078" cy="100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4"/>
              </a:lnSpc>
            </a:pPr>
            <a:r>
              <a:rPr lang="en-US" sz="3854" dirty="0">
                <a:solidFill>
                  <a:srgbClr val="FFFFFF"/>
                </a:solidFill>
                <a:latin typeface="Libre Franklin Heavy"/>
              </a:rPr>
              <a:t>STANDARDY OCHRONY DZIECI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304" y="2809198"/>
            <a:ext cx="10326252" cy="546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>
                <a:solidFill>
                  <a:srgbClr val="FFEEEE"/>
                </a:solidFill>
                <a:latin typeface="Poppins"/>
              </a:rPr>
              <a:t>Standardy ochrony dzieci przed krzywdzeniem to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zbiór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zasad,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które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pomagają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tworzyć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bezpieczne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przyjazne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środowisko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szkołach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przedszkolach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innych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placówkach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działających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na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rzecz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dzieci.               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placówce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która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spełnia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standardy ochrony dzieci: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FFEEEE"/>
                </a:solidFill>
                <a:latin typeface="Poppins"/>
              </a:rPr>
              <a:t>nie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pracują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osoby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mogące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zagrażać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bezpieczeństwu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dziecka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FFEEEE"/>
                </a:solidFill>
                <a:latin typeface="Poppins"/>
              </a:rPr>
              <a:t>wszyscy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pracownicy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wiedzą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 jak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rozpoznawać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symptomy krzywdzenia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dziecka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oraz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jak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podejmować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interwencję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przypadku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podejrzenia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 że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dziecko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jest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ofiarą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przemocy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-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placówce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lub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rodzinie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FFEEEE"/>
                </a:solidFill>
                <a:latin typeface="Poppins"/>
              </a:rPr>
              <a:t>wszystkie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dzieci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dowiadują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się, jak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unikać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zagrożeń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kontaktach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z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dorosłymi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rówieśnikami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-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realnym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świecie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oraz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internecie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FFEEEE"/>
                </a:solidFill>
                <a:latin typeface="Poppins"/>
              </a:rPr>
              <a:t>wszystkie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dzieci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mają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stały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dostęp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do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informacji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gdzie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szukać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pomocy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w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trudnych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sytuacjach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życiowych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,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FFEEEE"/>
                </a:solidFill>
                <a:latin typeface="Poppins"/>
              </a:rPr>
              <a:t>rodzice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dowiadują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się, jak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wychowywać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dziecko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bez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przemocy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i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uczyć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 je zasad </a:t>
            </a:r>
            <a:r>
              <a:rPr lang="en-US" sz="2199" dirty="0" err="1">
                <a:solidFill>
                  <a:srgbClr val="FFEEEE"/>
                </a:solidFill>
                <a:latin typeface="Poppins"/>
              </a:rPr>
              <a:t>bezpieczeństwa</a:t>
            </a:r>
            <a:r>
              <a:rPr lang="en-US" sz="2199" dirty="0">
                <a:solidFill>
                  <a:srgbClr val="FFEEEE"/>
                </a:solidFill>
                <a:latin typeface="Poppi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4050" y="-1572568"/>
            <a:ext cx="10764751" cy="3767950"/>
            <a:chOff x="0" y="0"/>
            <a:chExt cx="2835161" cy="9923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5161" cy="992382"/>
            </a:xfrm>
            <a:custGeom>
              <a:avLst/>
              <a:gdLst/>
              <a:ahLst/>
              <a:cxnLst/>
              <a:rect l="l" t="t" r="r" b="b"/>
              <a:pathLst>
                <a:path w="2835161" h="992382">
                  <a:moveTo>
                    <a:pt x="0" y="0"/>
                  </a:moveTo>
                  <a:lnTo>
                    <a:pt x="2835161" y="0"/>
                  </a:lnTo>
                  <a:lnTo>
                    <a:pt x="2835161" y="992382"/>
                  </a:lnTo>
                  <a:lnTo>
                    <a:pt x="0" y="992382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35161" cy="1040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887399" y="538966"/>
            <a:ext cx="10855712" cy="105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4061" dirty="0">
                <a:solidFill>
                  <a:srgbClr val="FFFFFF"/>
                </a:solidFill>
                <a:latin typeface="Libre Franklin Bold"/>
              </a:rPr>
              <a:t>PRAWNY OBOWIĄZEK USTANOWIENIA STANDARDÓW OCHRONY DZIECI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4002159"/>
            <a:ext cx="7285469" cy="5367134"/>
            <a:chOff x="0" y="0"/>
            <a:chExt cx="1918807" cy="14135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8807" cy="1413566"/>
            </a:xfrm>
            <a:custGeom>
              <a:avLst/>
              <a:gdLst/>
              <a:ahLst/>
              <a:cxnLst/>
              <a:rect l="l" t="t" r="r" b="b"/>
              <a:pathLst>
                <a:path w="1918807" h="1413566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366809"/>
                  </a:lnTo>
                  <a:cubicBezTo>
                    <a:pt x="1918807" y="1379210"/>
                    <a:pt x="1913881" y="1391103"/>
                    <a:pt x="1905112" y="1399871"/>
                  </a:cubicBezTo>
                  <a:cubicBezTo>
                    <a:pt x="1896343" y="1408640"/>
                    <a:pt x="1884451" y="1413566"/>
                    <a:pt x="1872050" y="1413566"/>
                  </a:cubicBezTo>
                  <a:lnTo>
                    <a:pt x="46757" y="1413566"/>
                  </a:lnTo>
                  <a:cubicBezTo>
                    <a:pt x="34356" y="1413566"/>
                    <a:pt x="22463" y="1408640"/>
                    <a:pt x="13695" y="1399871"/>
                  </a:cubicBezTo>
                  <a:cubicBezTo>
                    <a:pt x="4926" y="1391103"/>
                    <a:pt x="0" y="1379210"/>
                    <a:pt x="0" y="1366809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DD6444"/>
              </a:solidFill>
              <a:prstDash val="lg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18807" cy="146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60898" y="4002159"/>
            <a:ext cx="7285469" cy="5367134"/>
            <a:chOff x="0" y="0"/>
            <a:chExt cx="1918807" cy="14135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8807" cy="1413566"/>
            </a:xfrm>
            <a:custGeom>
              <a:avLst/>
              <a:gdLst/>
              <a:ahLst/>
              <a:cxnLst/>
              <a:rect l="l" t="t" r="r" b="b"/>
              <a:pathLst>
                <a:path w="1918807" h="1413566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366809"/>
                  </a:lnTo>
                  <a:cubicBezTo>
                    <a:pt x="1918807" y="1379210"/>
                    <a:pt x="1913881" y="1391103"/>
                    <a:pt x="1905112" y="1399871"/>
                  </a:cubicBezTo>
                  <a:cubicBezTo>
                    <a:pt x="1896343" y="1408640"/>
                    <a:pt x="1884451" y="1413566"/>
                    <a:pt x="1872050" y="1413566"/>
                  </a:cubicBezTo>
                  <a:lnTo>
                    <a:pt x="46757" y="1413566"/>
                  </a:lnTo>
                  <a:cubicBezTo>
                    <a:pt x="34356" y="1413566"/>
                    <a:pt x="22463" y="1408640"/>
                    <a:pt x="13695" y="1399871"/>
                  </a:cubicBezTo>
                  <a:cubicBezTo>
                    <a:pt x="4926" y="1391103"/>
                    <a:pt x="0" y="1379210"/>
                    <a:pt x="0" y="1366809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DD6444"/>
              </a:solidFill>
              <a:prstDash val="lgDash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918807" cy="146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492066" y="2822791"/>
            <a:ext cx="2358736" cy="235873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887399" y="3632869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01.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24264" y="2822791"/>
            <a:ext cx="2358736" cy="235873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2119596" y="3632869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02.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6566" y="5029200"/>
            <a:ext cx="6749737" cy="427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Ustawa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28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lipca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2023 r. o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zmianie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ustawy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–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Kodeks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rodzinny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i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opiekuńczy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niektórych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innych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ustaw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(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tzw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.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Ustawa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o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ochronie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małoletnich)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wprowadza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nowe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instrumenty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ochrony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praw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dzieci. M.in.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nakłada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na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podmioty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pracujące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dziećmi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,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obowiązek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posiadania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standardów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ochrony małoletnich (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zwanych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inaczej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standardami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ochrony dzieci). 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28764" y="6469344"/>
            <a:ext cx="6749737" cy="46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Dziennik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ustaw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 2023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poz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. 1606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6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739736"/>
            <a:ext cx="16230600" cy="6518564"/>
            <a:chOff x="0" y="0"/>
            <a:chExt cx="4274726" cy="17168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6823"/>
            </a:xfrm>
            <a:custGeom>
              <a:avLst/>
              <a:gdLst/>
              <a:ahLst/>
              <a:cxnLst/>
              <a:rect l="l" t="t" r="r" b="b"/>
              <a:pathLst>
                <a:path w="4274726" h="171682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92496"/>
                  </a:lnTo>
                  <a:cubicBezTo>
                    <a:pt x="4274726" y="1705932"/>
                    <a:pt x="4263834" y="1716823"/>
                    <a:pt x="4250399" y="1716823"/>
                  </a:cubicBezTo>
                  <a:lnTo>
                    <a:pt x="24327" y="1716823"/>
                  </a:lnTo>
                  <a:cubicBezTo>
                    <a:pt x="10891" y="1716823"/>
                    <a:pt x="0" y="1705932"/>
                    <a:pt x="0" y="16924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2E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274726" cy="1793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39180" y="4178832"/>
            <a:ext cx="4969440" cy="4890308"/>
            <a:chOff x="0" y="0"/>
            <a:chExt cx="1308824" cy="12879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8824" cy="1287982"/>
            </a:xfrm>
            <a:custGeom>
              <a:avLst/>
              <a:gdLst/>
              <a:ahLst/>
              <a:cxnLst/>
              <a:rect l="l" t="t" r="r" b="b"/>
              <a:pathLst>
                <a:path w="1308824" h="1287982">
                  <a:moveTo>
                    <a:pt x="23369" y="0"/>
                  </a:moveTo>
                  <a:lnTo>
                    <a:pt x="1285455" y="0"/>
                  </a:lnTo>
                  <a:cubicBezTo>
                    <a:pt x="1291653" y="0"/>
                    <a:pt x="1297597" y="2462"/>
                    <a:pt x="1301979" y="6845"/>
                  </a:cubicBezTo>
                  <a:cubicBezTo>
                    <a:pt x="1306362" y="11227"/>
                    <a:pt x="1308824" y="17171"/>
                    <a:pt x="1308824" y="23369"/>
                  </a:cubicBezTo>
                  <a:lnTo>
                    <a:pt x="1308824" y="1264614"/>
                  </a:lnTo>
                  <a:cubicBezTo>
                    <a:pt x="1308824" y="1277520"/>
                    <a:pt x="1298361" y="1287982"/>
                    <a:pt x="1285455" y="1287982"/>
                  </a:cubicBezTo>
                  <a:lnTo>
                    <a:pt x="23369" y="1287982"/>
                  </a:lnTo>
                  <a:cubicBezTo>
                    <a:pt x="17171" y="1287982"/>
                    <a:pt x="11227" y="1285520"/>
                    <a:pt x="6845" y="1281138"/>
                  </a:cubicBezTo>
                  <a:cubicBezTo>
                    <a:pt x="2462" y="1276755"/>
                    <a:pt x="0" y="1270812"/>
                    <a:pt x="0" y="1264614"/>
                  </a:cubicBezTo>
                  <a:lnTo>
                    <a:pt x="0" y="23369"/>
                  </a:lnTo>
                  <a:cubicBezTo>
                    <a:pt x="0" y="17171"/>
                    <a:pt x="2462" y="11227"/>
                    <a:pt x="6845" y="6845"/>
                  </a:cubicBezTo>
                  <a:cubicBezTo>
                    <a:pt x="11227" y="2462"/>
                    <a:pt x="17171" y="0"/>
                    <a:pt x="2336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08824" cy="1335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1028700"/>
            <a:ext cx="16230600" cy="1217916"/>
            <a:chOff x="0" y="0"/>
            <a:chExt cx="4274726" cy="3207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74726" cy="320768"/>
            </a:xfrm>
            <a:custGeom>
              <a:avLst/>
              <a:gdLst/>
              <a:ahLst/>
              <a:cxnLst/>
              <a:rect l="l" t="t" r="r" b="b"/>
              <a:pathLst>
                <a:path w="4274726" h="320768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96441"/>
                  </a:lnTo>
                  <a:cubicBezTo>
                    <a:pt x="4274726" y="302893"/>
                    <a:pt x="4272163" y="309081"/>
                    <a:pt x="4267601" y="313643"/>
                  </a:cubicBezTo>
                  <a:cubicBezTo>
                    <a:pt x="4263039" y="318205"/>
                    <a:pt x="4256851" y="320768"/>
                    <a:pt x="4250399" y="320768"/>
                  </a:cubicBezTo>
                  <a:lnTo>
                    <a:pt x="24327" y="320768"/>
                  </a:lnTo>
                  <a:cubicBezTo>
                    <a:pt x="10891" y="320768"/>
                    <a:pt x="0" y="309877"/>
                    <a:pt x="0" y="29644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2E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4274726" cy="396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407372" y="1114425"/>
            <a:ext cx="13473257" cy="117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509" dirty="0">
                <a:solidFill>
                  <a:srgbClr val="DD6444"/>
                </a:solidFill>
                <a:latin typeface="Libre Franklin Heavy"/>
              </a:rPr>
              <a:t>PRAWNY OBOWIĄZEK USTANOWIENIA STANDARDÓW OCHRONY DZIECI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78567" y="4178832"/>
            <a:ext cx="5296698" cy="4890308"/>
            <a:chOff x="0" y="0"/>
            <a:chExt cx="1395015" cy="12879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95015" cy="1287982"/>
            </a:xfrm>
            <a:custGeom>
              <a:avLst/>
              <a:gdLst/>
              <a:ahLst/>
              <a:cxnLst/>
              <a:rect l="l" t="t" r="r" b="b"/>
              <a:pathLst>
                <a:path w="1395015" h="1287982">
                  <a:moveTo>
                    <a:pt x="21925" y="0"/>
                  </a:moveTo>
                  <a:lnTo>
                    <a:pt x="1373090" y="0"/>
                  </a:lnTo>
                  <a:cubicBezTo>
                    <a:pt x="1385199" y="0"/>
                    <a:pt x="1395015" y="9816"/>
                    <a:pt x="1395015" y="21925"/>
                  </a:cubicBezTo>
                  <a:lnTo>
                    <a:pt x="1395015" y="1266058"/>
                  </a:lnTo>
                  <a:cubicBezTo>
                    <a:pt x="1395015" y="1271872"/>
                    <a:pt x="1392705" y="1277449"/>
                    <a:pt x="1388593" y="1281561"/>
                  </a:cubicBezTo>
                  <a:cubicBezTo>
                    <a:pt x="1384482" y="1285672"/>
                    <a:pt x="1378905" y="1287982"/>
                    <a:pt x="1373090" y="1287982"/>
                  </a:cubicBezTo>
                  <a:lnTo>
                    <a:pt x="21925" y="1287982"/>
                  </a:lnTo>
                  <a:cubicBezTo>
                    <a:pt x="16110" y="1287982"/>
                    <a:pt x="10533" y="1285672"/>
                    <a:pt x="6422" y="1281561"/>
                  </a:cubicBezTo>
                  <a:cubicBezTo>
                    <a:pt x="2310" y="1277449"/>
                    <a:pt x="0" y="1271872"/>
                    <a:pt x="0" y="1266058"/>
                  </a:cubicBezTo>
                  <a:lnTo>
                    <a:pt x="0" y="21925"/>
                  </a:lnTo>
                  <a:cubicBezTo>
                    <a:pt x="0" y="16110"/>
                    <a:pt x="2310" y="10533"/>
                    <a:pt x="6422" y="6422"/>
                  </a:cubicBezTo>
                  <a:cubicBezTo>
                    <a:pt x="10533" y="2310"/>
                    <a:pt x="16110" y="0"/>
                    <a:pt x="219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395015" cy="1335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64384" y="4178832"/>
            <a:ext cx="5187857" cy="4890308"/>
            <a:chOff x="0" y="0"/>
            <a:chExt cx="1366349" cy="128798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66349" cy="1287982"/>
            </a:xfrm>
            <a:custGeom>
              <a:avLst/>
              <a:gdLst/>
              <a:ahLst/>
              <a:cxnLst/>
              <a:rect l="l" t="t" r="r" b="b"/>
              <a:pathLst>
                <a:path w="1366349" h="1287982">
                  <a:moveTo>
                    <a:pt x="22385" y="0"/>
                  </a:moveTo>
                  <a:lnTo>
                    <a:pt x="1343965" y="0"/>
                  </a:lnTo>
                  <a:cubicBezTo>
                    <a:pt x="1356327" y="0"/>
                    <a:pt x="1366349" y="10022"/>
                    <a:pt x="1366349" y="22385"/>
                  </a:cubicBezTo>
                  <a:lnTo>
                    <a:pt x="1366349" y="1265598"/>
                  </a:lnTo>
                  <a:cubicBezTo>
                    <a:pt x="1366349" y="1277960"/>
                    <a:pt x="1356327" y="1287982"/>
                    <a:pt x="1343965" y="1287982"/>
                  </a:cubicBezTo>
                  <a:lnTo>
                    <a:pt x="22385" y="1287982"/>
                  </a:lnTo>
                  <a:cubicBezTo>
                    <a:pt x="10022" y="1287982"/>
                    <a:pt x="0" y="1277960"/>
                    <a:pt x="0" y="1265598"/>
                  </a:cubicBezTo>
                  <a:lnTo>
                    <a:pt x="0" y="22385"/>
                  </a:lnTo>
                  <a:cubicBezTo>
                    <a:pt x="0" y="10022"/>
                    <a:pt x="10022" y="0"/>
                    <a:pt x="22385" y="0"/>
                  </a:cubicBezTo>
                  <a:close/>
                </a:path>
              </a:pathLst>
            </a:custGeom>
            <a:solidFill>
              <a:srgbClr val="DD6444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366349" cy="1335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77407" y="2999464"/>
            <a:ext cx="2358736" cy="235873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64948" y="2999464"/>
            <a:ext cx="2358736" cy="235873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308353" y="2999464"/>
            <a:ext cx="2358736" cy="235873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172739" y="3809542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01.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59964" y="3809542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02.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03685" y="3809542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03.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8567" y="4944180"/>
            <a:ext cx="5296698" cy="410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Ustawa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wprowadza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zmiany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przez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nowelizację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innych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ustaw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, m.in.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ustawy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dnia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13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maja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2016 r. o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przeciwdziałaniu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zagrożeniom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przestępczością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na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tle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seksualnym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(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t.j.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Dz. U. z 2023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poz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. 1304 z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późniejszymi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zmianami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),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która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po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zmianie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,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czyli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od 15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lutego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2024 r.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będzie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nosiła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599" dirty="0" err="1">
                <a:solidFill>
                  <a:srgbClr val="251B15"/>
                </a:solidFill>
                <a:latin typeface="Glacial Indifference"/>
              </a:rPr>
              <a:t>tytuł</a:t>
            </a:r>
            <a:r>
              <a:rPr lang="en-US" sz="2599" dirty="0">
                <a:solidFill>
                  <a:srgbClr val="251B15"/>
                </a:solidFill>
                <a:latin typeface="Glacial Indifference"/>
              </a:rPr>
              <a:t>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029655" y="5310575"/>
            <a:ext cx="4978965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Ustawa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wejdzie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w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życie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z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dniem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15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lutego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2024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roku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, a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nowe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obowiązki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będą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w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pełni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egzekwowane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od 15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sierpnia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 2024 </a:t>
            </a:r>
            <a:r>
              <a:rPr lang="en-US" sz="2499" dirty="0" err="1">
                <a:solidFill>
                  <a:srgbClr val="251B15"/>
                </a:solidFill>
                <a:latin typeface="Glacial Indifference Bold"/>
              </a:rPr>
              <a:t>roku</a:t>
            </a:r>
            <a:r>
              <a:rPr lang="en-US" sz="2499" dirty="0">
                <a:solidFill>
                  <a:srgbClr val="251B15"/>
                </a:solidFill>
                <a:latin typeface="Glacial Indifference Bold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850961" y="5301050"/>
            <a:ext cx="4902998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Ustawa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z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dnia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13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maja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2016 r.  o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przeciwdziałaniu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zagrożeniom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przestępczością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na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tle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</a:t>
            </a:r>
            <a:r>
              <a:rPr lang="en-US" sz="2899" dirty="0" err="1">
                <a:solidFill>
                  <a:srgbClr val="FFF2E5"/>
                </a:solidFill>
                <a:latin typeface="Glacial Indifference"/>
              </a:rPr>
              <a:t>seksualnym</a:t>
            </a:r>
            <a:r>
              <a:rPr lang="en-US" sz="2899" dirty="0">
                <a:solidFill>
                  <a:srgbClr val="FFF2E5"/>
                </a:solidFill>
                <a:latin typeface="Glacial Indifference"/>
              </a:rPr>
              <a:t> i </a:t>
            </a:r>
            <a:r>
              <a:rPr lang="en-US" sz="2899" u="sng" dirty="0" err="1">
                <a:solidFill>
                  <a:srgbClr val="FFEEEE"/>
                </a:solidFill>
                <a:latin typeface="Glacial Indifference Bold"/>
              </a:rPr>
              <a:t>ochronie</a:t>
            </a:r>
            <a:r>
              <a:rPr lang="en-US" sz="2899" u="sng" dirty="0">
                <a:solidFill>
                  <a:srgbClr val="FFEEEE"/>
                </a:solidFill>
                <a:latin typeface="Glacial Indifference Bold"/>
              </a:rPr>
              <a:t> małoletnich.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6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2088" y="4134999"/>
            <a:ext cx="7285469" cy="4826872"/>
            <a:chOff x="0" y="0"/>
            <a:chExt cx="1918807" cy="1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8807" cy="1271275"/>
            </a:xfrm>
            <a:custGeom>
              <a:avLst/>
              <a:gdLst/>
              <a:ahLst/>
              <a:cxnLst/>
              <a:rect l="l" t="t" r="r" b="b"/>
              <a:pathLst>
                <a:path w="1918807" h="1271275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224518"/>
                  </a:lnTo>
                  <a:cubicBezTo>
                    <a:pt x="1918807" y="1236919"/>
                    <a:pt x="1913881" y="1248812"/>
                    <a:pt x="1905112" y="1257580"/>
                  </a:cubicBezTo>
                  <a:cubicBezTo>
                    <a:pt x="1896343" y="1266349"/>
                    <a:pt x="1884451" y="1271275"/>
                    <a:pt x="1872050" y="1271275"/>
                  </a:cubicBezTo>
                  <a:lnTo>
                    <a:pt x="46757" y="1271275"/>
                  </a:lnTo>
                  <a:cubicBezTo>
                    <a:pt x="34356" y="1271275"/>
                    <a:pt x="22463" y="1266349"/>
                    <a:pt x="13695" y="1257580"/>
                  </a:cubicBezTo>
                  <a:cubicBezTo>
                    <a:pt x="4926" y="1248812"/>
                    <a:pt x="0" y="1236919"/>
                    <a:pt x="0" y="1224518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18807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05483" y="3221637"/>
            <a:ext cx="5118678" cy="1582163"/>
            <a:chOff x="0" y="0"/>
            <a:chExt cx="1348129" cy="4167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8129" cy="416701"/>
            </a:xfrm>
            <a:custGeom>
              <a:avLst/>
              <a:gdLst/>
              <a:ahLst/>
              <a:cxnLst/>
              <a:rect l="l" t="t" r="r" b="b"/>
              <a:pathLst>
                <a:path w="1348129" h="416701">
                  <a:moveTo>
                    <a:pt x="66549" y="0"/>
                  </a:moveTo>
                  <a:lnTo>
                    <a:pt x="1281580" y="0"/>
                  </a:lnTo>
                  <a:cubicBezTo>
                    <a:pt x="1318334" y="0"/>
                    <a:pt x="1348129" y="29795"/>
                    <a:pt x="1348129" y="66549"/>
                  </a:cubicBezTo>
                  <a:lnTo>
                    <a:pt x="1348129" y="350152"/>
                  </a:lnTo>
                  <a:cubicBezTo>
                    <a:pt x="1348129" y="367802"/>
                    <a:pt x="1341118" y="384729"/>
                    <a:pt x="1328637" y="397210"/>
                  </a:cubicBezTo>
                  <a:cubicBezTo>
                    <a:pt x="1316157" y="409690"/>
                    <a:pt x="1299230" y="416701"/>
                    <a:pt x="1281580" y="416701"/>
                  </a:cubicBezTo>
                  <a:lnTo>
                    <a:pt x="66549" y="416701"/>
                  </a:lnTo>
                  <a:cubicBezTo>
                    <a:pt x="48899" y="416701"/>
                    <a:pt x="31972" y="409690"/>
                    <a:pt x="19492" y="397210"/>
                  </a:cubicBezTo>
                  <a:cubicBezTo>
                    <a:pt x="7011" y="384729"/>
                    <a:pt x="0" y="367802"/>
                    <a:pt x="0" y="350152"/>
                  </a:cubicBezTo>
                  <a:lnTo>
                    <a:pt x="0" y="66549"/>
                  </a:lnTo>
                  <a:cubicBezTo>
                    <a:pt x="0" y="29795"/>
                    <a:pt x="29795" y="0"/>
                    <a:pt x="66549" y="0"/>
                  </a:cubicBezTo>
                  <a:close/>
                </a:path>
              </a:pathLst>
            </a:custGeom>
            <a:solidFill>
              <a:srgbClr val="9B2F2F"/>
            </a:solidFill>
            <a:ln w="38100" cap="rnd">
              <a:solidFill>
                <a:srgbClr val="FFEEEE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48129" cy="4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05483" y="3785706"/>
            <a:ext cx="483468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Libre Franklin Bold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93668" y="4134999"/>
            <a:ext cx="7285469" cy="4826872"/>
            <a:chOff x="0" y="0"/>
            <a:chExt cx="1918807" cy="12712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8807" cy="1271275"/>
            </a:xfrm>
            <a:custGeom>
              <a:avLst/>
              <a:gdLst/>
              <a:ahLst/>
              <a:cxnLst/>
              <a:rect l="l" t="t" r="r" b="b"/>
              <a:pathLst>
                <a:path w="1918807" h="1271275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224518"/>
                  </a:lnTo>
                  <a:cubicBezTo>
                    <a:pt x="1918807" y="1236919"/>
                    <a:pt x="1913881" y="1248812"/>
                    <a:pt x="1905112" y="1257580"/>
                  </a:cubicBezTo>
                  <a:cubicBezTo>
                    <a:pt x="1896343" y="1266349"/>
                    <a:pt x="1884451" y="1271275"/>
                    <a:pt x="1872050" y="1271275"/>
                  </a:cubicBezTo>
                  <a:lnTo>
                    <a:pt x="46757" y="1271275"/>
                  </a:lnTo>
                  <a:cubicBezTo>
                    <a:pt x="34356" y="1271275"/>
                    <a:pt x="22463" y="1266349"/>
                    <a:pt x="13695" y="1257580"/>
                  </a:cubicBezTo>
                  <a:cubicBezTo>
                    <a:pt x="4926" y="1248812"/>
                    <a:pt x="0" y="1236919"/>
                    <a:pt x="0" y="1224518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18807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14872" y="1114425"/>
            <a:ext cx="7692051" cy="15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en-US" sz="6096" dirty="0">
                <a:solidFill>
                  <a:srgbClr val="FFFFFF"/>
                </a:solidFill>
                <a:latin typeface="Libre Franklin Heavy"/>
              </a:rPr>
              <a:t>CO OBEJMUJĄ STANDARDY?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7539" y="4951273"/>
            <a:ext cx="7067430" cy="3254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Kodeks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bezpiecznych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relacji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u="sng" dirty="0" err="1">
                <a:solidFill>
                  <a:srgbClr val="251B15"/>
                </a:solidFill>
                <a:latin typeface="Glacial Indifference"/>
              </a:rPr>
              <a:t>personel</a:t>
            </a:r>
            <a:r>
              <a:rPr lang="en-US" sz="4613" u="sng" dirty="0">
                <a:solidFill>
                  <a:srgbClr val="251B15"/>
                </a:solidFill>
                <a:latin typeface="Glacial Indifference"/>
              </a:rPr>
              <a:t> - </a:t>
            </a:r>
            <a:r>
              <a:rPr lang="en-US" sz="4613" u="sng" dirty="0" err="1">
                <a:solidFill>
                  <a:srgbClr val="251B15"/>
                </a:solidFill>
                <a:latin typeface="Glacial Indifference"/>
              </a:rPr>
              <a:t>dziecko</a:t>
            </a:r>
            <a:r>
              <a:rPr lang="en-US" sz="4613" u="sng" dirty="0">
                <a:solidFill>
                  <a:srgbClr val="251B15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6458"/>
              </a:lnSpc>
            </a:pP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Kodeks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bezpiecznych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relacji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u="sng" dirty="0" err="1">
                <a:solidFill>
                  <a:srgbClr val="251B15"/>
                </a:solidFill>
                <a:latin typeface="Glacial Indifference"/>
              </a:rPr>
              <a:t>dziecko</a:t>
            </a:r>
            <a:r>
              <a:rPr lang="en-US" sz="4613" u="sng" dirty="0">
                <a:solidFill>
                  <a:srgbClr val="251B15"/>
                </a:solidFill>
                <a:latin typeface="Glacial Indifference"/>
              </a:rPr>
              <a:t> - </a:t>
            </a:r>
            <a:r>
              <a:rPr lang="en-US" sz="4613" u="sng" dirty="0" err="1">
                <a:solidFill>
                  <a:srgbClr val="251B15"/>
                </a:solidFill>
                <a:latin typeface="Glacial Indifference"/>
              </a:rPr>
              <a:t>dziecko</a:t>
            </a:r>
            <a:endParaRPr lang="en-US" sz="4613" u="sng" dirty="0">
              <a:solidFill>
                <a:srgbClr val="251B15"/>
              </a:solidFill>
              <a:latin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43126" y="4672586"/>
            <a:ext cx="6127595" cy="348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ctr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Zasady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zapewniające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bezpieczne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relacje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między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małoletnim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, a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personelem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placówki, a w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szczególności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zachowania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niedozwolone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wobec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małoletnich,</a:t>
            </a:r>
          </a:p>
          <a:p>
            <a:pPr marL="539749" lvl="1" indent="-269875" algn="ctr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wymogi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dotyczące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bezpiecznych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relacji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między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małoletnimi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, a w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szczególności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zachowania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99" dirty="0" err="1">
                <a:solidFill>
                  <a:srgbClr val="251B15"/>
                </a:solidFill>
                <a:latin typeface="Glacial Indifference"/>
              </a:rPr>
              <a:t>niedozwolone</a:t>
            </a:r>
            <a:r>
              <a:rPr lang="en-US" sz="2499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350050" y="3142869"/>
            <a:ext cx="5118678" cy="1495360"/>
            <a:chOff x="0" y="0"/>
            <a:chExt cx="1348129" cy="3938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48129" cy="393840"/>
            </a:xfrm>
            <a:custGeom>
              <a:avLst/>
              <a:gdLst/>
              <a:ahLst/>
              <a:cxnLst/>
              <a:rect l="l" t="t" r="r" b="b"/>
              <a:pathLst>
                <a:path w="1348129" h="393840">
                  <a:moveTo>
                    <a:pt x="66549" y="0"/>
                  </a:moveTo>
                  <a:lnTo>
                    <a:pt x="1281580" y="0"/>
                  </a:lnTo>
                  <a:cubicBezTo>
                    <a:pt x="1318334" y="0"/>
                    <a:pt x="1348129" y="29795"/>
                    <a:pt x="1348129" y="66549"/>
                  </a:cubicBezTo>
                  <a:lnTo>
                    <a:pt x="1348129" y="327290"/>
                  </a:lnTo>
                  <a:cubicBezTo>
                    <a:pt x="1348129" y="344940"/>
                    <a:pt x="1341118" y="361867"/>
                    <a:pt x="1328637" y="374348"/>
                  </a:cubicBezTo>
                  <a:cubicBezTo>
                    <a:pt x="1316157" y="386828"/>
                    <a:pt x="1299230" y="393840"/>
                    <a:pt x="1281580" y="393840"/>
                  </a:cubicBezTo>
                  <a:lnTo>
                    <a:pt x="66549" y="393840"/>
                  </a:lnTo>
                  <a:cubicBezTo>
                    <a:pt x="48899" y="393840"/>
                    <a:pt x="31972" y="386828"/>
                    <a:pt x="19492" y="374348"/>
                  </a:cubicBezTo>
                  <a:cubicBezTo>
                    <a:pt x="7011" y="361867"/>
                    <a:pt x="0" y="344940"/>
                    <a:pt x="0" y="327290"/>
                  </a:cubicBezTo>
                  <a:lnTo>
                    <a:pt x="0" y="66549"/>
                  </a:lnTo>
                  <a:cubicBezTo>
                    <a:pt x="0" y="29795"/>
                    <a:pt x="29795" y="0"/>
                    <a:pt x="66549" y="0"/>
                  </a:cubicBezTo>
                  <a:close/>
                </a:path>
              </a:pathLst>
            </a:custGeom>
            <a:solidFill>
              <a:srgbClr val="9B2F2F"/>
            </a:solidFill>
            <a:ln w="38100" cap="rnd">
              <a:solidFill>
                <a:srgbClr val="FFEEEE"/>
              </a:solidFill>
              <a:prstDash val="lgDash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348129" cy="441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94647" y="3328033"/>
            <a:ext cx="5118678" cy="138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ZAŁĄCZNIK NR 3. </a:t>
            </a:r>
          </a:p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ZASADY BEZPIECZNYCH RELACJI PRACOWNIKA Z DZIECKIEM </a:t>
            </a:r>
          </a:p>
          <a:p>
            <a:pPr algn="ctr">
              <a:lnSpc>
                <a:spcPts val="1400"/>
              </a:lnSpc>
            </a:pPr>
            <a:endParaRPr lang="en-US" sz="1400" dirty="0">
              <a:solidFill>
                <a:srgbClr val="FFFFFF"/>
              </a:solidFill>
              <a:latin typeface="Libre Franklin Heavy"/>
            </a:endParaRPr>
          </a:p>
          <a:p>
            <a:pPr algn="ctr">
              <a:lnSpc>
                <a:spcPts val="1400"/>
              </a:lnSpc>
            </a:pPr>
            <a:r>
              <a:rPr lang="en-US" sz="1400" dirty="0" err="1">
                <a:solidFill>
                  <a:srgbClr val="FFFFFF"/>
                </a:solidFill>
                <a:latin typeface="Libre Franklin Heavy"/>
              </a:rPr>
              <a:t>Załącznik</a:t>
            </a: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 nr 4. </a:t>
            </a:r>
          </a:p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Zasady </a:t>
            </a:r>
            <a:r>
              <a:rPr lang="en-US" sz="1400" dirty="0" err="1">
                <a:solidFill>
                  <a:srgbClr val="FFFFFF"/>
                </a:solidFill>
                <a:latin typeface="Libre Franklin Heavy"/>
              </a:rPr>
              <a:t>bezpiecznych</a:t>
            </a: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ibre Franklin Heavy"/>
              </a:rPr>
              <a:t>relacji</a:t>
            </a: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ibre Franklin Heavy"/>
              </a:rPr>
              <a:t>między</a:t>
            </a: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Libre Franklin Heavy"/>
              </a:rPr>
              <a:t>małoletnimi</a:t>
            </a:r>
            <a:r>
              <a:rPr lang="en-US" sz="1400" dirty="0">
                <a:solidFill>
                  <a:srgbClr val="FFFFFF"/>
                </a:solidFill>
                <a:latin typeface="Libre Franklin Heavy"/>
              </a:rPr>
              <a:t> </a:t>
            </a:r>
          </a:p>
          <a:p>
            <a:pPr algn="ctr">
              <a:lnSpc>
                <a:spcPts val="1424"/>
              </a:lnSpc>
            </a:pPr>
            <a:endParaRPr lang="en-US" sz="1400" dirty="0">
              <a:solidFill>
                <a:srgbClr val="FFFFFF"/>
              </a:solidFill>
              <a:latin typeface="Libre Franklin Heavy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6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2088" y="4134999"/>
            <a:ext cx="7285469" cy="4826872"/>
            <a:chOff x="0" y="0"/>
            <a:chExt cx="1918807" cy="1271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8807" cy="1271275"/>
            </a:xfrm>
            <a:custGeom>
              <a:avLst/>
              <a:gdLst/>
              <a:ahLst/>
              <a:cxnLst/>
              <a:rect l="l" t="t" r="r" b="b"/>
              <a:pathLst>
                <a:path w="1918807" h="1271275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224518"/>
                  </a:lnTo>
                  <a:cubicBezTo>
                    <a:pt x="1918807" y="1236919"/>
                    <a:pt x="1913881" y="1248812"/>
                    <a:pt x="1905112" y="1257580"/>
                  </a:cubicBezTo>
                  <a:cubicBezTo>
                    <a:pt x="1896343" y="1266349"/>
                    <a:pt x="1884451" y="1271275"/>
                    <a:pt x="1872050" y="1271275"/>
                  </a:cubicBezTo>
                  <a:lnTo>
                    <a:pt x="46757" y="1271275"/>
                  </a:lnTo>
                  <a:cubicBezTo>
                    <a:pt x="34356" y="1271275"/>
                    <a:pt x="22463" y="1266349"/>
                    <a:pt x="13695" y="1257580"/>
                  </a:cubicBezTo>
                  <a:cubicBezTo>
                    <a:pt x="4926" y="1248812"/>
                    <a:pt x="0" y="1236919"/>
                    <a:pt x="0" y="1224518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18807" cy="131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05483" y="3221637"/>
            <a:ext cx="5118678" cy="1582163"/>
            <a:chOff x="0" y="0"/>
            <a:chExt cx="1348129" cy="4167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8129" cy="416701"/>
            </a:xfrm>
            <a:custGeom>
              <a:avLst/>
              <a:gdLst/>
              <a:ahLst/>
              <a:cxnLst/>
              <a:rect l="l" t="t" r="r" b="b"/>
              <a:pathLst>
                <a:path w="1348129" h="416701">
                  <a:moveTo>
                    <a:pt x="66549" y="0"/>
                  </a:moveTo>
                  <a:lnTo>
                    <a:pt x="1281580" y="0"/>
                  </a:lnTo>
                  <a:cubicBezTo>
                    <a:pt x="1318334" y="0"/>
                    <a:pt x="1348129" y="29795"/>
                    <a:pt x="1348129" y="66549"/>
                  </a:cubicBezTo>
                  <a:lnTo>
                    <a:pt x="1348129" y="350152"/>
                  </a:lnTo>
                  <a:cubicBezTo>
                    <a:pt x="1348129" y="367802"/>
                    <a:pt x="1341118" y="384729"/>
                    <a:pt x="1328637" y="397210"/>
                  </a:cubicBezTo>
                  <a:cubicBezTo>
                    <a:pt x="1316157" y="409690"/>
                    <a:pt x="1299230" y="416701"/>
                    <a:pt x="1281580" y="416701"/>
                  </a:cubicBezTo>
                  <a:lnTo>
                    <a:pt x="66549" y="416701"/>
                  </a:lnTo>
                  <a:cubicBezTo>
                    <a:pt x="48899" y="416701"/>
                    <a:pt x="31972" y="409690"/>
                    <a:pt x="19492" y="397210"/>
                  </a:cubicBezTo>
                  <a:cubicBezTo>
                    <a:pt x="7011" y="384729"/>
                    <a:pt x="0" y="367802"/>
                    <a:pt x="0" y="350152"/>
                  </a:cubicBezTo>
                  <a:lnTo>
                    <a:pt x="0" y="66549"/>
                  </a:lnTo>
                  <a:cubicBezTo>
                    <a:pt x="0" y="29795"/>
                    <a:pt x="29795" y="0"/>
                    <a:pt x="66549" y="0"/>
                  </a:cubicBezTo>
                  <a:close/>
                </a:path>
              </a:pathLst>
            </a:custGeom>
            <a:solidFill>
              <a:srgbClr val="9B2F2F"/>
            </a:solidFill>
            <a:ln w="38100" cap="rnd">
              <a:solidFill>
                <a:srgbClr val="FFEEEE"/>
              </a:solidFill>
              <a:prstDash val="lgDash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48129" cy="464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05483" y="3785706"/>
            <a:ext cx="483468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Libre Franklin Heavy"/>
              </a:rPr>
              <a:t>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464189" y="3221637"/>
            <a:ext cx="7285469" cy="5740234"/>
            <a:chOff x="0" y="0"/>
            <a:chExt cx="1918807" cy="15118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8807" cy="1511831"/>
            </a:xfrm>
            <a:custGeom>
              <a:avLst/>
              <a:gdLst/>
              <a:ahLst/>
              <a:cxnLst/>
              <a:rect l="l" t="t" r="r" b="b"/>
              <a:pathLst>
                <a:path w="1918807" h="1511831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465075"/>
                  </a:lnTo>
                  <a:cubicBezTo>
                    <a:pt x="1918807" y="1477475"/>
                    <a:pt x="1913881" y="1489368"/>
                    <a:pt x="1905112" y="1498137"/>
                  </a:cubicBezTo>
                  <a:cubicBezTo>
                    <a:pt x="1896343" y="1506905"/>
                    <a:pt x="1884451" y="1511831"/>
                    <a:pt x="1872050" y="1511831"/>
                  </a:cubicBezTo>
                  <a:lnTo>
                    <a:pt x="46757" y="1511831"/>
                  </a:lnTo>
                  <a:cubicBezTo>
                    <a:pt x="34356" y="1511831"/>
                    <a:pt x="22463" y="1506905"/>
                    <a:pt x="13695" y="1498137"/>
                  </a:cubicBezTo>
                  <a:cubicBezTo>
                    <a:pt x="4926" y="1489368"/>
                    <a:pt x="0" y="1477475"/>
                    <a:pt x="0" y="1465075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FFF2E5"/>
            </a:solidFill>
            <a:ln w="38100" cap="rnd">
              <a:solidFill>
                <a:srgbClr val="9B2F2F"/>
              </a:solidFill>
              <a:prstDash val="lgDash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18807" cy="1559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14872" y="1114425"/>
            <a:ext cx="7692051" cy="15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en-US" sz="6096" dirty="0">
                <a:solidFill>
                  <a:srgbClr val="FFFFFF"/>
                </a:solidFill>
                <a:latin typeface="Libre Franklin Heavy"/>
              </a:rPr>
              <a:t>CO OBEJMUJĄ STANDARDY?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7539" y="4951273"/>
            <a:ext cx="7067430" cy="161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Zasady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bezpiecznej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rekrutacji</a:t>
            </a:r>
            <a:r>
              <a:rPr lang="en-US" sz="4613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4613" dirty="0" err="1">
                <a:solidFill>
                  <a:srgbClr val="251B15"/>
                </a:solidFill>
                <a:latin typeface="Glacial Indifference"/>
              </a:rPr>
              <a:t>pracowników</a:t>
            </a:r>
            <a:endParaRPr lang="en-US" sz="4613" dirty="0">
              <a:solidFill>
                <a:srgbClr val="251B15"/>
              </a:solidFill>
              <a:latin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39803" y="3503127"/>
            <a:ext cx="6934241" cy="467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W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ramach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rekrutacji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personelu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pracującego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dziećmi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prowadzona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jest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ocena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przygotowania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kandydatów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do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pracy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dziećmi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mgą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być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sprawdzane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ich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referencje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. 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Szkoła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uzyskała o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każdym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zatrudnionym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pracowniku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dane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Rejestru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Sprawców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Przestępstw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na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Tle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Seksualnym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informacje z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Krajowego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Rejestru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Karnego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i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rejestrów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karalności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państw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trzecich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zakresie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określonych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przestępstw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(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lub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odpowiadających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im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czynów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zabronionych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przepisach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prawa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obcego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)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lub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przypadkach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prawem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wskazanych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oświadczenia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 o </a:t>
            </a:r>
            <a:r>
              <a:rPr lang="en-US" sz="2199" dirty="0" err="1">
                <a:solidFill>
                  <a:srgbClr val="251B15"/>
                </a:solidFill>
                <a:latin typeface="Glacial Indifference"/>
              </a:rPr>
              <a:t>niekaralności</a:t>
            </a:r>
            <a:r>
              <a:rPr lang="en-US" sz="2199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424006" y="8451706"/>
            <a:ext cx="3670589" cy="36705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6566" y="1028700"/>
            <a:ext cx="15249801" cy="1572248"/>
            <a:chOff x="0" y="0"/>
            <a:chExt cx="4016408" cy="41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16408" cy="414090"/>
            </a:xfrm>
            <a:custGeom>
              <a:avLst/>
              <a:gdLst/>
              <a:ahLst/>
              <a:cxnLst/>
              <a:rect l="l" t="t" r="r" b="b"/>
              <a:pathLst>
                <a:path w="4016408" h="414090">
                  <a:moveTo>
                    <a:pt x="46706" y="0"/>
                  </a:moveTo>
                  <a:lnTo>
                    <a:pt x="3969702" y="0"/>
                  </a:lnTo>
                  <a:cubicBezTo>
                    <a:pt x="3982089" y="0"/>
                    <a:pt x="3993969" y="4921"/>
                    <a:pt x="4002729" y="13680"/>
                  </a:cubicBezTo>
                  <a:cubicBezTo>
                    <a:pt x="4011488" y="22439"/>
                    <a:pt x="4016408" y="34319"/>
                    <a:pt x="4016408" y="46706"/>
                  </a:cubicBezTo>
                  <a:lnTo>
                    <a:pt x="4016408" y="367384"/>
                  </a:lnTo>
                  <a:cubicBezTo>
                    <a:pt x="4016408" y="379771"/>
                    <a:pt x="4011488" y="391651"/>
                    <a:pt x="4002729" y="400410"/>
                  </a:cubicBezTo>
                  <a:cubicBezTo>
                    <a:pt x="3993969" y="409169"/>
                    <a:pt x="3982089" y="414090"/>
                    <a:pt x="3969702" y="414090"/>
                  </a:cubicBezTo>
                  <a:lnTo>
                    <a:pt x="46706" y="414090"/>
                  </a:lnTo>
                  <a:cubicBezTo>
                    <a:pt x="34319" y="414090"/>
                    <a:pt x="22439" y="409169"/>
                    <a:pt x="13680" y="400410"/>
                  </a:cubicBezTo>
                  <a:cubicBezTo>
                    <a:pt x="4921" y="391651"/>
                    <a:pt x="0" y="379771"/>
                    <a:pt x="0" y="367384"/>
                  </a:cubicBezTo>
                  <a:lnTo>
                    <a:pt x="0" y="46706"/>
                  </a:lnTo>
                  <a:cubicBezTo>
                    <a:pt x="0" y="34319"/>
                    <a:pt x="4921" y="22439"/>
                    <a:pt x="13680" y="13680"/>
                  </a:cubicBezTo>
                  <a:cubicBezTo>
                    <a:pt x="22439" y="4921"/>
                    <a:pt x="34319" y="0"/>
                    <a:pt x="46706" y="0"/>
                  </a:cubicBez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016408" cy="461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8750" y="1392307"/>
            <a:ext cx="16384295" cy="10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 dirty="0">
                <a:solidFill>
                  <a:srgbClr val="FFFFFF"/>
                </a:solidFill>
                <a:latin typeface="Libre Franklin Heavy"/>
              </a:rPr>
              <a:t>3. PROCEDURA INTERWENCJI ORAZ OSOBY ODPOWIEDZIALNE</a:t>
            </a:r>
          </a:p>
        </p:txBody>
      </p:sp>
      <p:sp>
        <p:nvSpPr>
          <p:cNvPr id="12" name="AutoShape 12"/>
          <p:cNvSpPr/>
          <p:nvPr/>
        </p:nvSpPr>
        <p:spPr>
          <a:xfrm>
            <a:off x="0" y="3978347"/>
            <a:ext cx="18739304" cy="23813"/>
          </a:xfrm>
          <a:prstGeom prst="line">
            <a:avLst/>
          </a:prstGeom>
          <a:ln w="47625" cap="flat">
            <a:solidFill>
              <a:srgbClr val="9B2F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2011362" y="2822791"/>
            <a:ext cx="2358736" cy="23587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406694" y="3632869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01.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081530" y="2822791"/>
            <a:ext cx="2358736" cy="235873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476862" y="3632869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02.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155016" y="2822791"/>
            <a:ext cx="2358736" cy="235873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550348" y="3632869"/>
            <a:ext cx="1568072" cy="86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2"/>
              </a:lnSpc>
            </a:pPr>
            <a:r>
              <a:rPr lang="en-US" sz="6492">
                <a:solidFill>
                  <a:srgbClr val="FFEEEE"/>
                </a:solidFill>
                <a:latin typeface="Libre Franklin Heavy"/>
              </a:rPr>
              <a:t>03.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245" y="4885800"/>
            <a:ext cx="6184970" cy="460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Zasady i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podejmowania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interwencji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, w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sytuacji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podejrzenia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krzywdzenia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lub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posiadania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informacji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o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krzywdzeniu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małoletniego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:</a:t>
            </a:r>
          </a:p>
          <a:p>
            <a:pPr marL="518160" lvl="1" indent="-259080" algn="ctr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postępowania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przypadku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krzywdzenia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małoletniego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przez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pracownika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szkoły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lub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inną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osobę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dorosłą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;</a:t>
            </a:r>
          </a:p>
          <a:p>
            <a:pPr marL="518160" lvl="1" indent="-259080" algn="ctr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postępowania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przypadku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krzywdzenia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małoletniego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przez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rodzica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;</a:t>
            </a:r>
          </a:p>
          <a:p>
            <a:pPr marL="518160" lvl="1" indent="-259080" algn="ctr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postępowania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przypadku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krzywdzenia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dziecka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przez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rówieśników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58695" y="5457753"/>
            <a:ext cx="5166980" cy="376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Procedury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i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osoby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odpowiedzialne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za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składanie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zawiadomień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o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podejrzeniu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popełnienia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przestępstwa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na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szkodę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małoletniego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,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zawiadamianie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sądu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opiekuńczego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przypadku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instytucji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,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które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posiadają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takie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uprawnienia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,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osoby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odpowiedzialne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za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wszczynanie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procedury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“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Niebieska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Karta”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21803" y="5474310"/>
            <a:ext cx="4604406" cy="2091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Osoby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odpowiedzialne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za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przyjmowanie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zgłoszeń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o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zdarzeniach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zagrażających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małoletniemu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i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udzielenie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 mu </a:t>
            </a:r>
            <a:r>
              <a:rPr lang="en-US" sz="2400" dirty="0" err="1">
                <a:solidFill>
                  <a:srgbClr val="251B15"/>
                </a:solidFill>
                <a:latin typeface="Glacial Indifference"/>
              </a:rPr>
              <a:t>wsparcia</a:t>
            </a:r>
            <a:r>
              <a:rPr lang="en-US" sz="2400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7382" y="-1572568"/>
            <a:ext cx="10311382" cy="13268835"/>
            <a:chOff x="0" y="0"/>
            <a:chExt cx="2715755" cy="34946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5755" cy="3494673"/>
            </a:xfrm>
            <a:custGeom>
              <a:avLst/>
              <a:gdLst/>
              <a:ahLst/>
              <a:cxnLst/>
              <a:rect l="l" t="t" r="r" b="b"/>
              <a:pathLst>
                <a:path w="2715755" h="3494673">
                  <a:moveTo>
                    <a:pt x="0" y="0"/>
                  </a:moveTo>
                  <a:lnTo>
                    <a:pt x="2715755" y="0"/>
                  </a:lnTo>
                  <a:lnTo>
                    <a:pt x="2715755" y="3494673"/>
                  </a:lnTo>
                  <a:lnTo>
                    <a:pt x="0" y="3494673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15755" cy="354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60898" y="3477446"/>
            <a:ext cx="8870083" cy="5288554"/>
            <a:chOff x="0" y="0"/>
            <a:chExt cx="2336153" cy="13928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36154" cy="1392870"/>
            </a:xfrm>
            <a:custGeom>
              <a:avLst/>
              <a:gdLst/>
              <a:ahLst/>
              <a:cxnLst/>
              <a:rect l="l" t="t" r="r" b="b"/>
              <a:pathLst>
                <a:path w="2336154" h="1392870">
                  <a:moveTo>
                    <a:pt x="13092" y="0"/>
                  </a:moveTo>
                  <a:lnTo>
                    <a:pt x="2323061" y="0"/>
                  </a:lnTo>
                  <a:cubicBezTo>
                    <a:pt x="2330292" y="0"/>
                    <a:pt x="2336154" y="5862"/>
                    <a:pt x="2336154" y="13092"/>
                  </a:cubicBezTo>
                  <a:lnTo>
                    <a:pt x="2336154" y="1379778"/>
                  </a:lnTo>
                  <a:cubicBezTo>
                    <a:pt x="2336154" y="1383250"/>
                    <a:pt x="2334774" y="1386580"/>
                    <a:pt x="2332319" y="1389036"/>
                  </a:cubicBezTo>
                  <a:cubicBezTo>
                    <a:pt x="2329864" y="1391491"/>
                    <a:pt x="2326534" y="1392870"/>
                    <a:pt x="2323061" y="1392870"/>
                  </a:cubicBezTo>
                  <a:lnTo>
                    <a:pt x="13092" y="1392870"/>
                  </a:lnTo>
                  <a:cubicBezTo>
                    <a:pt x="5862" y="1392870"/>
                    <a:pt x="0" y="1387009"/>
                    <a:pt x="0" y="1379778"/>
                  </a:cubicBezTo>
                  <a:lnTo>
                    <a:pt x="0" y="13092"/>
                  </a:lnTo>
                  <a:cubicBezTo>
                    <a:pt x="0" y="5862"/>
                    <a:pt x="5862" y="0"/>
                    <a:pt x="13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336153" cy="144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11437" y="494688"/>
            <a:ext cx="7839313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800" dirty="0">
                <a:solidFill>
                  <a:srgbClr val="FFEEEE"/>
                </a:solidFill>
                <a:latin typeface="Libre Franklin Heavy"/>
              </a:rPr>
              <a:t>4 DOKUMENTOWANIE ZGŁOSZEŃ</a:t>
            </a:r>
            <a:r>
              <a:rPr lang="en-US" sz="5800" dirty="0">
                <a:solidFill>
                  <a:srgbClr val="9B2F2F"/>
                </a:solidFill>
                <a:latin typeface="Libre Franklin Heavy"/>
              </a:rPr>
              <a:t>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0092" y="3477446"/>
            <a:ext cx="8870083" cy="5288554"/>
            <a:chOff x="0" y="0"/>
            <a:chExt cx="2336153" cy="13928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36154" cy="1392870"/>
            </a:xfrm>
            <a:custGeom>
              <a:avLst/>
              <a:gdLst/>
              <a:ahLst/>
              <a:cxnLst/>
              <a:rect l="l" t="t" r="r" b="b"/>
              <a:pathLst>
                <a:path w="2336154" h="1392870">
                  <a:moveTo>
                    <a:pt x="13092" y="0"/>
                  </a:moveTo>
                  <a:lnTo>
                    <a:pt x="2323061" y="0"/>
                  </a:lnTo>
                  <a:cubicBezTo>
                    <a:pt x="2330292" y="0"/>
                    <a:pt x="2336154" y="5862"/>
                    <a:pt x="2336154" y="13092"/>
                  </a:cubicBezTo>
                  <a:lnTo>
                    <a:pt x="2336154" y="1379778"/>
                  </a:lnTo>
                  <a:cubicBezTo>
                    <a:pt x="2336154" y="1383250"/>
                    <a:pt x="2334774" y="1386580"/>
                    <a:pt x="2332319" y="1389036"/>
                  </a:cubicBezTo>
                  <a:cubicBezTo>
                    <a:pt x="2329864" y="1391491"/>
                    <a:pt x="2326534" y="1392870"/>
                    <a:pt x="2323061" y="1392870"/>
                  </a:cubicBezTo>
                  <a:lnTo>
                    <a:pt x="13092" y="1392870"/>
                  </a:lnTo>
                  <a:cubicBezTo>
                    <a:pt x="5862" y="1392870"/>
                    <a:pt x="0" y="1387009"/>
                    <a:pt x="0" y="1379778"/>
                  </a:cubicBezTo>
                  <a:lnTo>
                    <a:pt x="0" y="13092"/>
                  </a:lnTo>
                  <a:cubicBezTo>
                    <a:pt x="0" y="5862"/>
                    <a:pt x="5862" y="0"/>
                    <a:pt x="13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336153" cy="1440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7396" y="3693364"/>
            <a:ext cx="8257626" cy="442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7"/>
              </a:lnSpc>
            </a:pP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Sposób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dokumentowania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i zasady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przechowywania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ujawnionych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lub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zgłoszonych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incydentów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lub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zdarzeń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zagrażających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dobru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małoletniego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.</a:t>
            </a:r>
          </a:p>
          <a:p>
            <a:pPr algn="just">
              <a:lnSpc>
                <a:spcPts val="3547"/>
              </a:lnSpc>
            </a:pP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Obowiązujące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dokumenty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:</a:t>
            </a:r>
          </a:p>
          <a:p>
            <a:pPr marL="547052" lvl="1" indent="-273526" algn="just">
              <a:lnSpc>
                <a:spcPts val="3547"/>
              </a:lnSpc>
              <a:buFont typeface="Arial"/>
              <a:buChar char="•"/>
            </a:pP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karta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interwencji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,</a:t>
            </a:r>
          </a:p>
          <a:p>
            <a:pPr marL="547052" lvl="1" indent="-273526" algn="just">
              <a:lnSpc>
                <a:spcPts val="3547"/>
              </a:lnSpc>
              <a:buFont typeface="Arial"/>
              <a:buChar char="•"/>
            </a:pP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notatka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służbowa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,</a:t>
            </a:r>
          </a:p>
          <a:p>
            <a:pPr marL="547052" lvl="1" indent="-273526" algn="just">
              <a:lnSpc>
                <a:spcPts val="3547"/>
              </a:lnSpc>
              <a:buFont typeface="Arial"/>
              <a:buChar char="•"/>
            </a:pP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plan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wsparcia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,</a:t>
            </a:r>
          </a:p>
          <a:p>
            <a:pPr marL="547052" lvl="1" indent="-273526" algn="just">
              <a:lnSpc>
                <a:spcPts val="3547"/>
              </a:lnSpc>
              <a:buFont typeface="Arial"/>
              <a:buChar char="•"/>
            </a:pP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wniosek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o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wgląd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w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sytuację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dziecka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,</a:t>
            </a:r>
          </a:p>
          <a:p>
            <a:pPr marL="547052" lvl="1" indent="-273526" algn="just">
              <a:lnSpc>
                <a:spcPts val="3547"/>
              </a:lnSpc>
              <a:buFont typeface="Arial"/>
              <a:buChar char="•"/>
            </a:pP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zawiadomienie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o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możliwości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popełnienia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 </a:t>
            </a:r>
            <a:r>
              <a:rPr lang="en-US" sz="2533" dirty="0" err="1">
                <a:solidFill>
                  <a:srgbClr val="FFEEEE"/>
                </a:solidFill>
                <a:latin typeface="Glacial Indifference"/>
              </a:rPr>
              <a:t>przestępstwa</a:t>
            </a:r>
            <a:r>
              <a:rPr lang="en-US" sz="2533" dirty="0">
                <a:solidFill>
                  <a:srgbClr val="FFEEEE"/>
                </a:solidFill>
                <a:latin typeface="Glacial Indifference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2190" y="3420296"/>
            <a:ext cx="8147394" cy="582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Zasady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przeglądu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i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ewaluacji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standardów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zgodnie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z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ustawą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:</a:t>
            </a:r>
          </a:p>
          <a:p>
            <a:pPr algn="ctr">
              <a:lnSpc>
                <a:spcPts val="3779"/>
              </a:lnSpc>
            </a:pP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 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co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najmniej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raz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na 2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lata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dokonywać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oceny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standardów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.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Wnioski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z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przeprowadzonej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oceny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należy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pisemnie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udokumentować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.</a:t>
            </a:r>
          </a:p>
          <a:p>
            <a:pPr algn="ctr">
              <a:lnSpc>
                <a:spcPts val="3779"/>
              </a:lnSpc>
            </a:pPr>
            <a:endParaRPr lang="en-US" sz="2700" u="sng" dirty="0">
              <a:solidFill>
                <a:srgbClr val="9B2F2F"/>
              </a:solidFill>
              <a:latin typeface="Glacial Indifference Bold"/>
            </a:endParaRPr>
          </a:p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Przyjęta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Polityka ochrony dzieci jest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weryfikowana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–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przynajmniej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raz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w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roku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, ze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szczególnym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uwzględnieniem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analizy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sytuacji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związanych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z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wystąpieniem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zagrożenia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</a:t>
            </a:r>
            <a:r>
              <a:rPr lang="en-US" sz="2700" dirty="0" err="1">
                <a:solidFill>
                  <a:srgbClr val="9B2F2F"/>
                </a:solidFill>
                <a:latin typeface="Glacial Indifference"/>
              </a:rPr>
              <a:t>bezpieczeństwa</a:t>
            </a:r>
            <a:r>
              <a:rPr lang="en-US" sz="2700" dirty="0">
                <a:solidFill>
                  <a:srgbClr val="9B2F2F"/>
                </a:solidFill>
                <a:latin typeface="Glacial Indifference"/>
              </a:rPr>
              <a:t> dzieci. 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(</a:t>
            </a:r>
            <a:r>
              <a:rPr lang="en-US" sz="2700" u="sng" dirty="0" err="1">
                <a:solidFill>
                  <a:srgbClr val="9B2F2F"/>
                </a:solidFill>
                <a:latin typeface="Glacial Indifference Bold"/>
              </a:rPr>
              <a:t>załącznik</a:t>
            </a:r>
            <a:r>
              <a:rPr lang="en-US" sz="2700" u="sng" dirty="0">
                <a:solidFill>
                  <a:srgbClr val="9B2F2F"/>
                </a:solidFill>
                <a:latin typeface="Glacial Indifference Bold"/>
              </a:rPr>
              <a:t> nr 10 - ANKIETA MONITORUJĄCA)</a:t>
            </a:r>
          </a:p>
          <a:p>
            <a:pPr algn="ctr">
              <a:lnSpc>
                <a:spcPts val="4850"/>
              </a:lnSpc>
            </a:pPr>
            <a:endParaRPr lang="en-US" sz="2700" u="sng" dirty="0">
              <a:solidFill>
                <a:srgbClr val="9B2F2F"/>
              </a:solidFill>
              <a:latin typeface="Glacial Indifferenc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736230" y="577401"/>
            <a:ext cx="7839313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800" dirty="0">
                <a:solidFill>
                  <a:srgbClr val="9B2F2F"/>
                </a:solidFill>
                <a:latin typeface="Libre Franklin Bold"/>
              </a:rPr>
              <a:t>5 </a:t>
            </a:r>
          </a:p>
          <a:p>
            <a:pPr algn="ctr">
              <a:lnSpc>
                <a:spcPts val="5800"/>
              </a:lnSpc>
            </a:pPr>
            <a:r>
              <a:rPr lang="en-US" sz="5800" dirty="0">
                <a:solidFill>
                  <a:srgbClr val="9B2F2F"/>
                </a:solidFill>
                <a:latin typeface="Libre Franklin Bold"/>
              </a:rPr>
              <a:t>EWALUACJA STANDARDÓW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2118" y="9434945"/>
            <a:ext cx="19166032" cy="852055"/>
            <a:chOff x="0" y="0"/>
            <a:chExt cx="5047844" cy="2244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7844" cy="224409"/>
            </a:xfrm>
            <a:custGeom>
              <a:avLst/>
              <a:gdLst/>
              <a:ahLst/>
              <a:cxnLst/>
              <a:rect l="l" t="t" r="r" b="b"/>
              <a:pathLst>
                <a:path w="5047844" h="224409">
                  <a:moveTo>
                    <a:pt x="20601" y="0"/>
                  </a:moveTo>
                  <a:lnTo>
                    <a:pt x="5027243" y="0"/>
                  </a:lnTo>
                  <a:cubicBezTo>
                    <a:pt x="5038620" y="0"/>
                    <a:pt x="5047844" y="9223"/>
                    <a:pt x="5047844" y="20601"/>
                  </a:cubicBezTo>
                  <a:lnTo>
                    <a:pt x="5047844" y="203809"/>
                  </a:lnTo>
                  <a:cubicBezTo>
                    <a:pt x="5047844" y="215186"/>
                    <a:pt x="5038620" y="224409"/>
                    <a:pt x="5027243" y="224409"/>
                  </a:cubicBezTo>
                  <a:lnTo>
                    <a:pt x="20601" y="224409"/>
                  </a:lnTo>
                  <a:cubicBezTo>
                    <a:pt x="9223" y="224409"/>
                    <a:pt x="0" y="215186"/>
                    <a:pt x="0" y="203809"/>
                  </a:cubicBezTo>
                  <a:lnTo>
                    <a:pt x="0" y="20601"/>
                  </a:lnTo>
                  <a:cubicBezTo>
                    <a:pt x="0" y="9223"/>
                    <a:pt x="9223" y="0"/>
                    <a:pt x="20601" y="0"/>
                  </a:cubicBez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47844" cy="272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73325" y="8025678"/>
            <a:ext cx="3670589" cy="36705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4050" y="-1572568"/>
            <a:ext cx="10764751" cy="3767950"/>
            <a:chOff x="0" y="0"/>
            <a:chExt cx="2835161" cy="9923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5161" cy="992382"/>
            </a:xfrm>
            <a:custGeom>
              <a:avLst/>
              <a:gdLst/>
              <a:ahLst/>
              <a:cxnLst/>
              <a:rect l="l" t="t" r="r" b="b"/>
              <a:pathLst>
                <a:path w="2835161" h="992382">
                  <a:moveTo>
                    <a:pt x="0" y="0"/>
                  </a:moveTo>
                  <a:lnTo>
                    <a:pt x="2835161" y="0"/>
                  </a:lnTo>
                  <a:lnTo>
                    <a:pt x="2835161" y="992382"/>
                  </a:lnTo>
                  <a:lnTo>
                    <a:pt x="0" y="992382"/>
                  </a:lnTo>
                  <a:close/>
                </a:path>
              </a:pathLst>
            </a:custGeom>
            <a:solidFill>
              <a:srgbClr val="DD644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35161" cy="1040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33615" y="8904721"/>
            <a:ext cx="1750009" cy="10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7"/>
              </a:lnSpc>
            </a:pPr>
            <a:r>
              <a:rPr lang="en-US" sz="6226">
                <a:solidFill>
                  <a:srgbClr val="FFFFFF"/>
                </a:solidFill>
                <a:latin typeface="Hagrid Heavy"/>
              </a:rPr>
              <a:t>08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02995" y="454282"/>
            <a:ext cx="11115805" cy="180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dirty="0">
                <a:solidFill>
                  <a:srgbClr val="FFFFFF"/>
                </a:solidFill>
                <a:latin typeface="Libre Franklin Heavy"/>
              </a:rPr>
              <a:t>CO OBEJMUJĄ STANDARDY?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4002159"/>
            <a:ext cx="7285469" cy="4405327"/>
            <a:chOff x="0" y="0"/>
            <a:chExt cx="1918807" cy="11602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8807" cy="1160251"/>
            </a:xfrm>
            <a:custGeom>
              <a:avLst/>
              <a:gdLst/>
              <a:ahLst/>
              <a:cxnLst/>
              <a:rect l="l" t="t" r="r" b="b"/>
              <a:pathLst>
                <a:path w="1918807" h="1160251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113494"/>
                  </a:lnTo>
                  <a:cubicBezTo>
                    <a:pt x="1918807" y="1125895"/>
                    <a:pt x="1913881" y="1137787"/>
                    <a:pt x="1905112" y="1146556"/>
                  </a:cubicBezTo>
                  <a:cubicBezTo>
                    <a:pt x="1896343" y="1155325"/>
                    <a:pt x="1884451" y="1160251"/>
                    <a:pt x="1872050" y="1160251"/>
                  </a:cubicBezTo>
                  <a:lnTo>
                    <a:pt x="46757" y="1160251"/>
                  </a:lnTo>
                  <a:cubicBezTo>
                    <a:pt x="34356" y="1160251"/>
                    <a:pt x="22463" y="1155325"/>
                    <a:pt x="13695" y="1146556"/>
                  </a:cubicBezTo>
                  <a:cubicBezTo>
                    <a:pt x="4926" y="1137787"/>
                    <a:pt x="0" y="1125895"/>
                    <a:pt x="0" y="1113494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DD6444"/>
              </a:solidFill>
              <a:prstDash val="lg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918807" cy="120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60898" y="4002159"/>
            <a:ext cx="7285469" cy="4405327"/>
            <a:chOff x="0" y="0"/>
            <a:chExt cx="1918807" cy="11602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8807" cy="1160251"/>
            </a:xfrm>
            <a:custGeom>
              <a:avLst/>
              <a:gdLst/>
              <a:ahLst/>
              <a:cxnLst/>
              <a:rect l="l" t="t" r="r" b="b"/>
              <a:pathLst>
                <a:path w="1918807" h="1160251">
                  <a:moveTo>
                    <a:pt x="46757" y="0"/>
                  </a:moveTo>
                  <a:lnTo>
                    <a:pt x="1872050" y="0"/>
                  </a:lnTo>
                  <a:cubicBezTo>
                    <a:pt x="1897873" y="0"/>
                    <a:pt x="1918807" y="20934"/>
                    <a:pt x="1918807" y="46757"/>
                  </a:cubicBezTo>
                  <a:lnTo>
                    <a:pt x="1918807" y="1113494"/>
                  </a:lnTo>
                  <a:cubicBezTo>
                    <a:pt x="1918807" y="1125895"/>
                    <a:pt x="1913881" y="1137787"/>
                    <a:pt x="1905112" y="1146556"/>
                  </a:cubicBezTo>
                  <a:cubicBezTo>
                    <a:pt x="1896343" y="1155325"/>
                    <a:pt x="1884451" y="1160251"/>
                    <a:pt x="1872050" y="1160251"/>
                  </a:cubicBezTo>
                  <a:lnTo>
                    <a:pt x="46757" y="1160251"/>
                  </a:lnTo>
                  <a:cubicBezTo>
                    <a:pt x="34356" y="1160251"/>
                    <a:pt x="22463" y="1155325"/>
                    <a:pt x="13695" y="1146556"/>
                  </a:cubicBezTo>
                  <a:cubicBezTo>
                    <a:pt x="4926" y="1137787"/>
                    <a:pt x="0" y="1125895"/>
                    <a:pt x="0" y="1113494"/>
                  </a:cubicBezTo>
                  <a:lnTo>
                    <a:pt x="0" y="46757"/>
                  </a:lnTo>
                  <a:cubicBezTo>
                    <a:pt x="0" y="34356"/>
                    <a:pt x="4926" y="22463"/>
                    <a:pt x="13695" y="13695"/>
                  </a:cubicBezTo>
                  <a:cubicBezTo>
                    <a:pt x="22463" y="4926"/>
                    <a:pt x="34356" y="0"/>
                    <a:pt x="467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DD6444"/>
              </a:solidFill>
              <a:prstDash val="lg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918807" cy="120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28573" y="2581688"/>
            <a:ext cx="3885722" cy="2599839"/>
            <a:chOff x="0" y="0"/>
            <a:chExt cx="1338986" cy="8958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8986" cy="895882"/>
            </a:xfrm>
            <a:custGeom>
              <a:avLst/>
              <a:gdLst/>
              <a:ahLst/>
              <a:cxnLst/>
              <a:rect l="l" t="t" r="r" b="b"/>
              <a:pathLst>
                <a:path w="1338986" h="895882">
                  <a:moveTo>
                    <a:pt x="669493" y="0"/>
                  </a:moveTo>
                  <a:lnTo>
                    <a:pt x="1338986" y="447941"/>
                  </a:lnTo>
                  <a:lnTo>
                    <a:pt x="669493" y="895882"/>
                  </a:lnTo>
                  <a:lnTo>
                    <a:pt x="0" y="447941"/>
                  </a:lnTo>
                  <a:lnTo>
                    <a:pt x="669493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230138" y="106355"/>
              <a:ext cx="878710" cy="635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329222" y="3066425"/>
            <a:ext cx="2684425" cy="142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>
                <a:solidFill>
                  <a:srgbClr val="FFEEEE"/>
                </a:solidFill>
                <a:latin typeface="Libre Franklin Heavy"/>
              </a:rPr>
              <a:t> 6</a:t>
            </a:r>
          </a:p>
          <a:p>
            <a:pPr algn="ctr">
              <a:lnSpc>
                <a:spcPts val="2799"/>
              </a:lnSpc>
            </a:pPr>
            <a:r>
              <a:rPr lang="en-US" sz="2799" dirty="0">
                <a:solidFill>
                  <a:srgbClr val="FFEEEE"/>
                </a:solidFill>
                <a:latin typeface="Libre Franklin Heavy"/>
              </a:rPr>
              <a:t>BEZPIECZNY DOSTĘP DO INTERNETU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068963" y="2703206"/>
            <a:ext cx="3850899" cy="2597907"/>
            <a:chOff x="0" y="0"/>
            <a:chExt cx="120482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04820" cy="812800"/>
            </a:xfrm>
            <a:custGeom>
              <a:avLst/>
              <a:gdLst/>
              <a:ahLst/>
              <a:cxnLst/>
              <a:rect l="l" t="t" r="r" b="b"/>
              <a:pathLst>
                <a:path w="1204820" h="812800">
                  <a:moveTo>
                    <a:pt x="602410" y="0"/>
                  </a:moveTo>
                  <a:lnTo>
                    <a:pt x="1204820" y="406400"/>
                  </a:lnTo>
                  <a:lnTo>
                    <a:pt x="602410" y="812800"/>
                  </a:lnTo>
                  <a:lnTo>
                    <a:pt x="0" y="406400"/>
                  </a:lnTo>
                  <a:lnTo>
                    <a:pt x="602410" y="0"/>
                  </a:lnTo>
                  <a:close/>
                </a:path>
              </a:pathLst>
            </a:custGeom>
            <a:solidFill>
              <a:srgbClr val="9B2F2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207078" y="92075"/>
              <a:ext cx="790663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851746" y="3081102"/>
            <a:ext cx="2361534" cy="143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FFEEEE"/>
                </a:solidFill>
                <a:latin typeface="Libre Franklin Bold"/>
              </a:rPr>
              <a:t>7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FFEEEE"/>
                </a:solidFill>
                <a:latin typeface="Libre Franklin Bold"/>
              </a:rPr>
              <a:t>ZASADY OCHRONY WIZERUNKU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6566" y="5124378"/>
            <a:ext cx="6749737" cy="28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zasady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korzystania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urządzeń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elektronicznych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z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dostępem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do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sieci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internet;</a:t>
            </a:r>
          </a:p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procedury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ochrony dzieci przed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treściami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szkodliwymi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i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zagrożeniami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sieci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internet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oraz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utrwalonymi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w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innej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formie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28764" y="5161997"/>
            <a:ext cx="6749737" cy="94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4739" lvl="1" indent="-292369" algn="ctr">
              <a:lnSpc>
                <a:spcPts val="3791"/>
              </a:lnSpc>
              <a:buFont typeface="Arial"/>
              <a:buChar char="•"/>
            </a:pP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zasady ochrony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wizerunku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dziecka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w szkole - </a:t>
            </a:r>
            <a:r>
              <a:rPr lang="en-US" sz="2708" dirty="0" err="1">
                <a:solidFill>
                  <a:srgbClr val="251B15"/>
                </a:solidFill>
                <a:latin typeface="Glacial Indifference"/>
              </a:rPr>
              <a:t>załącznik</a:t>
            </a:r>
            <a:r>
              <a:rPr lang="en-US" sz="2708" dirty="0">
                <a:solidFill>
                  <a:srgbClr val="251B15"/>
                </a:solidFill>
                <a:latin typeface="Glacial Indifference"/>
              </a:rPr>
              <a:t> nr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831</Words>
  <Application>Microsoft Office PowerPoint</Application>
  <PresentationFormat>Niestandardowy</PresentationFormat>
  <Paragraphs>89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Libre Franklin Heavy</vt:lpstr>
      <vt:lpstr>Libre Franklin Bold</vt:lpstr>
      <vt:lpstr>Poppins</vt:lpstr>
      <vt:lpstr>Calibri</vt:lpstr>
      <vt:lpstr>Arial</vt:lpstr>
      <vt:lpstr>Libre Franklin</vt:lpstr>
      <vt:lpstr>Glacial Indifference Bold</vt:lpstr>
      <vt:lpstr>Glacial Indifference</vt:lpstr>
      <vt:lpstr>Hagrid Heavy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ACER</dc:creator>
  <cp:lastModifiedBy>ACER</cp:lastModifiedBy>
  <cp:revision>4</cp:revision>
  <dcterms:created xsi:type="dcterms:W3CDTF">2006-08-16T00:00:00Z</dcterms:created>
  <dcterms:modified xsi:type="dcterms:W3CDTF">2024-02-18T17:44:17Z</dcterms:modified>
  <dc:identifier>DAF7owl368M</dc:identifier>
</cp:coreProperties>
</file>